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2" autoAdjust="0"/>
    <p:restoredTop sz="93216" autoAdjust="0"/>
  </p:normalViewPr>
  <p:slideViewPr>
    <p:cSldViewPr snapToGrid="0" snapToObjects="1">
      <p:cViewPr varScale="1">
        <p:scale>
          <a:sx n="123" d="100"/>
          <a:sy n="123" d="100"/>
        </p:scale>
        <p:origin x="4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07D94D-FD1E-6E42-8B87-AEC351C62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583B9EE-D166-5B41-9803-C33181911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6B7BD2-23F9-EE4E-85AB-E4C601D37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2136CF-2D84-3A40-9D2C-E8F441A80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CAEC87-8722-664F-9E62-28116BDA4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41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E08EEC-AF97-524F-BEEC-155D3677A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3770951-14DD-D940-9856-098B3301A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9C3CA5-B046-C149-9D52-BF9D3DDA0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12F752-0A52-094F-829A-5EFC889B4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4D13CE-5EC5-5F4C-B073-2708FEC9F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195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614EB89-CCE8-A948-A75A-E3408099D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F6D730-5D24-DD4F-84EF-5636CAA0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4BD6C0-EBAC-5D49-BCBC-6F76326BC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FE5191-688B-4140-ADB4-AE535220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577F15-95D0-B946-B294-18EFA139E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2944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468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C75A04-B0B0-6B4D-8EE6-CA27FFCD9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D8E9DE-0DD0-4E4C-867E-30EFA2AD2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460FB0-7A56-E84A-BB0F-9209FFE2D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BB18C0-4CA4-3042-82D8-82E84F71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65BF29-3C78-E64A-B65B-AF0987DC8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38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8CAD6-C923-1D43-A872-C0F7A2E0F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BA89A8-CB3D-8345-98A6-B7812B5EE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A484E5-08C9-0642-982B-DCECE9B1F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D0F5D0-DE52-F448-BAE0-2E348B21D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4B16A4-9595-3245-82AE-08AECDEEC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30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F57FB-1180-9140-9E0C-09BA7598F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EB80F8-02EA-FE4E-A41C-A8CC796B1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515D28-EEF6-2346-8219-9D2CEF197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758302-0508-2D42-BCAE-650A52A0B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001A4B-B9F0-1B47-86DA-76B12726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6190CE-9E43-CF4B-B485-4998E51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08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43A2EB-73CD-A84D-9E82-717437EA7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10C2EA-39E9-1D49-80B9-A7541516C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495024-643B-504D-8A16-A12B77F68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4A09CC1-711B-A040-BB46-E20F28A10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E4842D-0DD6-3C4D-AB39-FA8B4699E2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4C57542-767A-6C43-8CEC-94A41EF6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D13D768-B0F2-C24B-AD36-0628FA5E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63EBC66-B578-4E4D-9798-78F7724F9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3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2F7F1-9ABF-0C47-98AB-D1685A00F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F310151-2DEC-5B4D-9074-283F9CBBA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E81FED5-F438-E645-8205-3E4C0D857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CDBDE0-9AB7-254A-B1B3-4D2B5622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0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97E50D0-88D5-214F-9F64-8A10610A3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6872C5-0258-1542-8A97-D8BD778F9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BDC6E1-C66C-B647-A255-91557BA62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06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4CA69C-CC61-B54B-8D18-E8BFC995B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9CAB51-0C28-6D45-8042-E70E56857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02B4E32-D1C1-1D4B-BA39-A5CC49382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C354E75-255F-4448-96D5-A7D14AB93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05009A-4AA0-C74D-A8C8-E463B3412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8DA466-A2A4-2841-BEE2-431AFC23D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7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BA5F4-2C7F-F444-A3CE-F11304E9B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B7813EB-83D3-D841-8EFE-9036FAEE3E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DC1CEB2-881A-2347-B334-4EF6B04A2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17DC5F-72A5-5B4E-869E-9C3969B33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331B89-4197-FC49-A5B6-43F60D9AA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EE358B-8C71-5842-9C4E-4A202EDFF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98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FFE66E6-6710-134E-922F-05A81B597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6891DB-693F-DC45-B2A8-267EAA3B8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12EB5D-C9EE-B64F-9A14-B51BF31247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2AAC4-4AD6-5F49-B124-E141DB1ECB05}" type="datetimeFigureOut">
              <a:rPr lang="de-DE" smtClean="0"/>
              <a:t>13.01.2025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5C1BFB-D91E-0548-9EDE-997CEFCFA9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5051D3-54B2-C640-A3C9-24DDDB0CD4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876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8894534" y="949281"/>
            <a:ext cx="1755087" cy="520398"/>
          </a:xfrm>
          <a:prstGeom prst="rect">
            <a:avLst/>
          </a:prstGeom>
          <a:solidFill>
            <a:schemeClr val="accent6"/>
          </a:solidFill>
          <a:ln w="3175">
            <a:solidFill>
              <a:srgbClr val="005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300" dirty="0">
                <a:latin typeface="Arial" panose="020B0604020202020204" pitchFamily="34" charset="0"/>
                <a:cs typeface="Arial" panose="020B0604020202020204" pitchFamily="34" charset="0"/>
              </a:rPr>
              <a:t>Bau, Wirtschaft, Tourismus</a:t>
            </a:r>
          </a:p>
        </p:txBody>
      </p:sp>
      <p:sp>
        <p:nvSpPr>
          <p:cNvPr id="10" name="Rechteck 9"/>
          <p:cNvSpPr/>
          <p:nvPr/>
        </p:nvSpPr>
        <p:spPr>
          <a:xfrm>
            <a:off x="1542379" y="942510"/>
            <a:ext cx="1813505" cy="504896"/>
          </a:xfrm>
          <a:prstGeom prst="rect">
            <a:avLst/>
          </a:prstGeom>
          <a:solidFill>
            <a:schemeClr val="accent6"/>
          </a:solidFill>
          <a:ln w="3175">
            <a:solidFill>
              <a:srgbClr val="005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300" dirty="0">
                <a:latin typeface="Arial" panose="020B0604020202020204" pitchFamily="34" charset="0"/>
                <a:cs typeface="Arial" panose="020B0604020202020204" pitchFamily="34" charset="0"/>
              </a:rPr>
              <a:t>Präsidium</a:t>
            </a:r>
          </a:p>
        </p:txBody>
      </p:sp>
      <p:sp>
        <p:nvSpPr>
          <p:cNvPr id="11" name="Rechteck 10"/>
          <p:cNvSpPr/>
          <p:nvPr/>
        </p:nvSpPr>
        <p:spPr>
          <a:xfrm>
            <a:off x="3396726" y="942509"/>
            <a:ext cx="1781229" cy="520398"/>
          </a:xfrm>
          <a:prstGeom prst="rect">
            <a:avLst/>
          </a:prstGeom>
          <a:solidFill>
            <a:schemeClr val="accent6"/>
          </a:solidFill>
          <a:ln w="3175">
            <a:solidFill>
              <a:srgbClr val="005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300" dirty="0" err="1">
                <a:latin typeface="Arial" panose="020B0604020202020204" pitchFamily="34" charset="0"/>
                <a:cs typeface="Arial" panose="020B0604020202020204" pitchFamily="34" charset="0"/>
              </a:rPr>
              <a:t>Burgerschaft</a:t>
            </a:r>
            <a:r>
              <a:rPr lang="de-CH" sz="1300" dirty="0">
                <a:latin typeface="Arial" panose="020B0604020202020204" pitchFamily="34" charset="0"/>
                <a:cs typeface="Arial" panose="020B0604020202020204" pitchFamily="34" charset="0"/>
              </a:rPr>
              <a:t>, Gesundheit, Bildung</a:t>
            </a:r>
          </a:p>
        </p:txBody>
      </p:sp>
      <p:sp>
        <p:nvSpPr>
          <p:cNvPr id="12" name="Rechteck 11"/>
          <p:cNvSpPr/>
          <p:nvPr/>
        </p:nvSpPr>
        <p:spPr>
          <a:xfrm>
            <a:off x="7048416" y="949281"/>
            <a:ext cx="1789970" cy="520398"/>
          </a:xfrm>
          <a:prstGeom prst="rect">
            <a:avLst/>
          </a:prstGeom>
          <a:solidFill>
            <a:schemeClr val="accent6"/>
          </a:solidFill>
          <a:ln w="3175">
            <a:solidFill>
              <a:srgbClr val="005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300" dirty="0">
                <a:latin typeface="Arial" panose="020B0604020202020204" pitchFamily="34" charset="0"/>
                <a:cs typeface="Arial" panose="020B0604020202020204" pitchFamily="34" charset="0"/>
              </a:rPr>
              <a:t> Infrastruktur, Werkhof, Wasser</a:t>
            </a:r>
          </a:p>
        </p:txBody>
      </p:sp>
      <p:sp>
        <p:nvSpPr>
          <p:cNvPr id="13" name="Rechteck 12"/>
          <p:cNvSpPr/>
          <p:nvPr/>
        </p:nvSpPr>
        <p:spPr>
          <a:xfrm>
            <a:off x="5217876" y="934759"/>
            <a:ext cx="1789699" cy="520398"/>
          </a:xfrm>
          <a:prstGeom prst="rect">
            <a:avLst/>
          </a:prstGeom>
          <a:solidFill>
            <a:schemeClr val="accent6"/>
          </a:solidFill>
          <a:ln w="3175">
            <a:solidFill>
              <a:srgbClr val="005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300" dirty="0">
                <a:latin typeface="Arial" panose="020B0604020202020204" pitchFamily="34" charset="0"/>
                <a:cs typeface="Arial" panose="020B0604020202020204" pitchFamily="34" charset="0"/>
              </a:rPr>
              <a:t>Soziales, Sicherheit, Verkehr, Abfall</a:t>
            </a:r>
          </a:p>
        </p:txBody>
      </p:sp>
      <p:sp>
        <p:nvSpPr>
          <p:cNvPr id="61" name="Rechteck 60"/>
          <p:cNvSpPr/>
          <p:nvPr/>
        </p:nvSpPr>
        <p:spPr>
          <a:xfrm>
            <a:off x="3402019" y="1949276"/>
            <a:ext cx="1788823" cy="40738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Burgerschaft</a:t>
            </a:r>
            <a:endParaRPr lang="de-CH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Verwaltung der Liegenschaften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Forstwesen </a:t>
            </a:r>
            <a:r>
              <a:rPr lang="de-CH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Burgerschaft</a:t>
            </a:r>
            <a:endParaRPr lang="de-CH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8867022" y="4481180"/>
            <a:ext cx="1782599" cy="53049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Landwirtschaft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Aufsicht Ackerbaustellen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Aufsicht </a:t>
            </a:r>
            <a:r>
              <a:rPr lang="de-CH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Rebkataster</a:t>
            </a:r>
            <a:endParaRPr lang="de-CH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Viehinspektor</a:t>
            </a:r>
          </a:p>
        </p:txBody>
      </p:sp>
      <p:sp>
        <p:nvSpPr>
          <p:cNvPr id="63" name="Rechteck 62"/>
          <p:cNvSpPr/>
          <p:nvPr/>
        </p:nvSpPr>
        <p:spPr>
          <a:xfrm>
            <a:off x="7044251" y="3585012"/>
            <a:ext cx="1800187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Wasserversorgung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Wasserversorgung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Gebührenregelung</a:t>
            </a:r>
          </a:p>
        </p:txBody>
      </p:sp>
      <p:sp>
        <p:nvSpPr>
          <p:cNvPr id="64" name="Rechteck 63"/>
          <p:cNvSpPr/>
          <p:nvPr/>
        </p:nvSpPr>
        <p:spPr>
          <a:xfrm>
            <a:off x="8894534" y="1949276"/>
            <a:ext cx="1768741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Bauwesen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Prüfung und Vorbereitung Baugesuche für GR-Entscheid</a:t>
            </a:r>
          </a:p>
        </p:txBody>
      </p:sp>
      <p:sp>
        <p:nvSpPr>
          <p:cNvPr id="66" name="Rechteck 65"/>
          <p:cNvSpPr/>
          <p:nvPr/>
        </p:nvSpPr>
        <p:spPr>
          <a:xfrm>
            <a:off x="5217876" y="3579173"/>
            <a:ext cx="1788884" cy="77671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Sicherheit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Brandschutz / Feuerwehr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Allgemeine Sicherheit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Polizei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Zivilschutz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Militär</a:t>
            </a:r>
          </a:p>
        </p:txBody>
      </p:sp>
      <p:sp>
        <p:nvSpPr>
          <p:cNvPr id="67" name="Rechteck 66"/>
          <p:cNvSpPr/>
          <p:nvPr/>
        </p:nvSpPr>
        <p:spPr>
          <a:xfrm>
            <a:off x="8894534" y="3320768"/>
            <a:ext cx="1768741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Tourismus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Schnittstelle touristische Organisationen / Infrastrukturen</a:t>
            </a:r>
          </a:p>
        </p:txBody>
      </p:sp>
      <p:sp>
        <p:nvSpPr>
          <p:cNvPr id="69" name="Rechteck 68"/>
          <p:cNvSpPr/>
          <p:nvPr/>
        </p:nvSpPr>
        <p:spPr>
          <a:xfrm>
            <a:off x="3396726" y="2984868"/>
            <a:ext cx="1785012" cy="89982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Kultur- und Vereinsförderung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Schnittstelle Vereine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Weibel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Bibliothek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Ortsbild / Natur 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endParaRPr lang="de-CH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3369903" y="4355885"/>
            <a:ext cx="1792944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Übrige Bildung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Berufsbildung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Erwachsenenbildung</a:t>
            </a:r>
          </a:p>
        </p:txBody>
      </p:sp>
      <p:sp>
        <p:nvSpPr>
          <p:cNvPr id="71" name="Rechteck 70"/>
          <p:cNvSpPr/>
          <p:nvPr/>
        </p:nvSpPr>
        <p:spPr>
          <a:xfrm>
            <a:off x="5207389" y="3256667"/>
            <a:ext cx="1800187" cy="28426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Kultus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Schnittstelle Pfarrei</a:t>
            </a:r>
            <a:endParaRPr lang="de-CH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hteck 75"/>
          <p:cNvSpPr/>
          <p:nvPr/>
        </p:nvSpPr>
        <p:spPr>
          <a:xfrm>
            <a:off x="1495760" y="5277256"/>
            <a:ext cx="1840875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Ortsmarketing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Ortsmarketing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Wirtschaftsförderung</a:t>
            </a:r>
          </a:p>
        </p:txBody>
      </p:sp>
      <p:sp>
        <p:nvSpPr>
          <p:cNvPr id="134" name="Rechteck 133"/>
          <p:cNvSpPr/>
          <p:nvPr/>
        </p:nvSpPr>
        <p:spPr>
          <a:xfrm>
            <a:off x="8875787" y="5067287"/>
            <a:ext cx="1773834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Forstwirtschaft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 / Schnittstelle regionales Forstrevier</a:t>
            </a:r>
          </a:p>
        </p:txBody>
      </p:sp>
      <p:sp>
        <p:nvSpPr>
          <p:cNvPr id="135" name="Rechteck 134"/>
          <p:cNvSpPr/>
          <p:nvPr/>
        </p:nvSpPr>
        <p:spPr>
          <a:xfrm>
            <a:off x="7050999" y="2636809"/>
            <a:ext cx="1800187" cy="89982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Strassen, Plätze und Wege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 und Unterhalt 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Gemeindestrassen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Plätze und Spielplätze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Feld-, Wander- und Bikewege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Verkehrsinfrastruktur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 und Unterhalt Friedhof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5201825" y="5078860"/>
            <a:ext cx="1814701" cy="53049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Abfallentsorgung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Entsorgungskonzepte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Entsorgungsinfrastruktur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Gebührenregelung</a:t>
            </a:r>
          </a:p>
        </p:txBody>
      </p:sp>
      <p:sp>
        <p:nvSpPr>
          <p:cNvPr id="137" name="Rechteck 136"/>
          <p:cNvSpPr/>
          <p:nvPr/>
        </p:nvSpPr>
        <p:spPr>
          <a:xfrm>
            <a:off x="3401892" y="2415118"/>
            <a:ext cx="1788951" cy="53049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Gesundheitswesen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Gesundheitsversorgung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Defibrillatoren (Versorgung / Infrastruktur)</a:t>
            </a:r>
          </a:p>
        </p:txBody>
      </p:sp>
      <p:sp>
        <p:nvSpPr>
          <p:cNvPr id="139" name="Rechteck 138"/>
          <p:cNvSpPr/>
          <p:nvPr/>
        </p:nvSpPr>
        <p:spPr>
          <a:xfrm>
            <a:off x="8885659" y="2976113"/>
            <a:ext cx="1777616" cy="28426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Vermessung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Grundbuch und Vermessung</a:t>
            </a:r>
          </a:p>
        </p:txBody>
      </p:sp>
      <p:sp>
        <p:nvSpPr>
          <p:cNvPr id="142" name="Rechteck 141"/>
          <p:cNvSpPr/>
          <p:nvPr/>
        </p:nvSpPr>
        <p:spPr>
          <a:xfrm>
            <a:off x="1502265" y="5684636"/>
            <a:ext cx="1840875" cy="77671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Naturgefahren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Unterhalt Flüsse, Bäche, Kanäle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Planerische und bauliche Massnahmen zur Sicherheit vor Naturgefahren (Hochwasser, Lawinen, Steinschlag)</a:t>
            </a:r>
          </a:p>
        </p:txBody>
      </p:sp>
      <p:sp>
        <p:nvSpPr>
          <p:cNvPr id="32" name="Rechteck 31"/>
          <p:cNvSpPr/>
          <p:nvPr/>
        </p:nvSpPr>
        <p:spPr>
          <a:xfrm>
            <a:off x="8894534" y="2405930"/>
            <a:ext cx="1755086" cy="53049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Wirtschaft 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und Konzepte für Handel und Gewerbe, Schnittstelle Gemeinderat</a:t>
            </a:r>
          </a:p>
        </p:txBody>
      </p:sp>
      <p:sp>
        <p:nvSpPr>
          <p:cNvPr id="162" name="Rechteck 161"/>
          <p:cNvSpPr/>
          <p:nvPr/>
        </p:nvSpPr>
        <p:spPr>
          <a:xfrm>
            <a:off x="7055437" y="1934827"/>
            <a:ext cx="1800187" cy="65360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Gebäude und Anlagen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Nutzung und Unterhalt von Gemeindeliegenschaften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Betrieb Hallenbad / Sportzentrum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Energieeffizienz</a:t>
            </a:r>
            <a:r>
              <a:rPr lang="de-CH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9" name="Rechteck 78"/>
          <p:cNvSpPr/>
          <p:nvPr/>
        </p:nvSpPr>
        <p:spPr>
          <a:xfrm>
            <a:off x="8894533" y="1495295"/>
            <a:ext cx="1768741" cy="391151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Bernhard Bregy</a:t>
            </a:r>
          </a:p>
          <a:p>
            <a:pPr algn="ctr"/>
            <a:r>
              <a:rPr lang="de-CH" sz="1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Astrid Hutter </a:t>
            </a:r>
          </a:p>
        </p:txBody>
      </p:sp>
      <p:sp>
        <p:nvSpPr>
          <p:cNvPr id="83" name="Rechteck 82"/>
          <p:cNvSpPr/>
          <p:nvPr/>
        </p:nvSpPr>
        <p:spPr>
          <a:xfrm>
            <a:off x="1519725" y="1483829"/>
            <a:ext cx="1858042" cy="41768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Astrid Hutter</a:t>
            </a:r>
            <a:endParaRPr lang="de-CH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Angelika Steiner</a:t>
            </a:r>
          </a:p>
        </p:txBody>
      </p:sp>
      <p:sp>
        <p:nvSpPr>
          <p:cNvPr id="87" name="Rechteck 86"/>
          <p:cNvSpPr/>
          <p:nvPr/>
        </p:nvSpPr>
        <p:spPr>
          <a:xfrm>
            <a:off x="3390655" y="1483829"/>
            <a:ext cx="1800187" cy="407381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Angelika Steiner</a:t>
            </a:r>
            <a:endParaRPr lang="de-CH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Oskar Henzen</a:t>
            </a:r>
          </a:p>
        </p:txBody>
      </p:sp>
      <p:sp>
        <p:nvSpPr>
          <p:cNvPr id="89" name="Rechteck 88"/>
          <p:cNvSpPr/>
          <p:nvPr/>
        </p:nvSpPr>
        <p:spPr>
          <a:xfrm>
            <a:off x="5217876" y="1498821"/>
            <a:ext cx="1807072" cy="392389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Oskar Henzen</a:t>
            </a:r>
          </a:p>
          <a:p>
            <a:pPr algn="ctr"/>
            <a:r>
              <a:rPr lang="de-CH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Stv. Philippe Indermitte</a:t>
            </a:r>
          </a:p>
        </p:txBody>
      </p:sp>
      <p:sp>
        <p:nvSpPr>
          <p:cNvPr id="103" name="Rechteck 102"/>
          <p:cNvSpPr/>
          <p:nvPr/>
        </p:nvSpPr>
        <p:spPr>
          <a:xfrm>
            <a:off x="7060098" y="1494057"/>
            <a:ext cx="1789970" cy="392389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Philippe Indermitte</a:t>
            </a:r>
          </a:p>
          <a:p>
            <a:pPr algn="ctr"/>
            <a:r>
              <a:rPr lang="de-CH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Stv. Bernhard Bregy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5206125" y="4390572"/>
            <a:ext cx="1810401" cy="65360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Verkehr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Verkehrskonzepte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Öffentlicher Verkehr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Ruhender Verkehr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Signalisation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35A2C8D-18AA-4A47-9546-99667180ACAD}"/>
              </a:ext>
            </a:extLst>
          </p:cNvPr>
          <p:cNvSpPr/>
          <p:nvPr/>
        </p:nvSpPr>
        <p:spPr>
          <a:xfrm>
            <a:off x="5216339" y="1949276"/>
            <a:ext cx="1800187" cy="1269154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Sozialwesen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Führung / Herstellung von Schnittstellen Sozialwesen / Vormundschaft /SMZ / Schutzbehörde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Führung / Schnittstelle Einrichtungen für Jugend / Familien /Senioren inkl. Altersheime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Einbürgerung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AB4BCAC5-1E11-454F-9C0D-0BA558F2550E}"/>
              </a:ext>
            </a:extLst>
          </p:cNvPr>
          <p:cNvSpPr/>
          <p:nvPr/>
        </p:nvSpPr>
        <p:spPr>
          <a:xfrm>
            <a:off x="7048416" y="4023119"/>
            <a:ext cx="1788884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Abwasserentsorgung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Abwasserentsorgung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Gebührenregelung</a:t>
            </a:r>
          </a:p>
        </p:txBody>
      </p:sp>
      <p:sp>
        <p:nvSpPr>
          <p:cNvPr id="47" name="Rechteck 46"/>
          <p:cNvSpPr/>
          <p:nvPr/>
        </p:nvSpPr>
        <p:spPr>
          <a:xfrm>
            <a:off x="1509378" y="1942804"/>
            <a:ext cx="1858041" cy="1392265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Präsidium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Gemeindestrategie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Leitung UV und Gemeinderat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Gemeindeorganisation &amp; Führung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Vertretung Gemeinde/Gemeinderat nach aussen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Kommunikation nach innen/aussen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Regionale Zusammenarbeit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Nachbargemeinden, Patenschaften, Partnergemeinde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Weibil</a:t>
            </a:r>
          </a:p>
        </p:txBody>
      </p:sp>
      <p:sp>
        <p:nvSpPr>
          <p:cNvPr id="48" name="Rechteck 47"/>
          <p:cNvSpPr/>
          <p:nvPr/>
        </p:nvSpPr>
        <p:spPr>
          <a:xfrm>
            <a:off x="1518821" y="3362757"/>
            <a:ext cx="1837063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Aufsicht über Gemeindefinanzen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Budget- und Finanzplanung</a:t>
            </a:r>
          </a:p>
        </p:txBody>
      </p:sp>
      <p:sp>
        <p:nvSpPr>
          <p:cNvPr id="49" name="Rechteck 48"/>
          <p:cNvSpPr/>
          <p:nvPr/>
        </p:nvSpPr>
        <p:spPr>
          <a:xfrm>
            <a:off x="1504579" y="3803498"/>
            <a:ext cx="1816304" cy="53049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Verwaltung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Aufsicht über die Gemeindeverwaltung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ITK / Informatik, Telekom.</a:t>
            </a:r>
          </a:p>
        </p:txBody>
      </p:sp>
      <p:sp>
        <p:nvSpPr>
          <p:cNvPr id="50" name="Rechteck 49"/>
          <p:cNvSpPr/>
          <p:nvPr/>
        </p:nvSpPr>
        <p:spPr>
          <a:xfrm>
            <a:off x="1504579" y="4342100"/>
            <a:ext cx="1805162" cy="28426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Personalwesen</a:t>
            </a:r>
            <a:endParaRPr lang="de-CH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1519726" y="4647163"/>
            <a:ext cx="1792944" cy="28426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Qualitätssicherung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Qualitätsmanagement</a:t>
            </a:r>
            <a:endParaRPr lang="de-CH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1516515" y="4955868"/>
            <a:ext cx="1826651" cy="28426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Zonennutzungs- und Ortsplanung</a:t>
            </a:r>
            <a:endParaRPr lang="de-CH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E9727BC-C64A-F449-83EC-A51FDDE4C799}"/>
              </a:ext>
            </a:extLst>
          </p:cNvPr>
          <p:cNvSpPr txBox="1"/>
          <p:nvPr/>
        </p:nvSpPr>
        <p:spPr>
          <a:xfrm>
            <a:off x="3369903" y="3907526"/>
            <a:ext cx="1800187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de-CH" dirty="0">
                <a:solidFill>
                  <a:schemeClr val="tx1"/>
                </a:solidFill>
              </a:rPr>
              <a:t>Obligatorische Schule</a:t>
            </a:r>
          </a:p>
          <a:p>
            <a:r>
              <a:rPr lang="de-CH" sz="800" b="0" dirty="0">
                <a:solidFill>
                  <a:schemeClr val="tx1"/>
                </a:solidFill>
              </a:rPr>
              <a:t>Kindergarten, Primarschule, OS</a:t>
            </a:r>
          </a:p>
          <a:p>
            <a:r>
              <a:rPr lang="de-CH" sz="800" b="0" dirty="0">
                <a:solidFill>
                  <a:schemeClr val="tx1"/>
                </a:solidFill>
              </a:rPr>
              <a:t>Tagesstruktur Steg-Gampel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2BD0D65B-B021-FB49-B684-AC2E2C54A389}"/>
              </a:ext>
            </a:extLst>
          </p:cNvPr>
          <p:cNvSpPr/>
          <p:nvPr/>
        </p:nvSpPr>
        <p:spPr>
          <a:xfrm>
            <a:off x="8894533" y="3776898"/>
            <a:ext cx="1759315" cy="65360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Raumplanung</a:t>
            </a:r>
          </a:p>
          <a:p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Quartierentwicklung </a:t>
            </a:r>
            <a:r>
              <a:rPr lang="de-CH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Fäldegg-Fäldleesser</a:t>
            </a:r>
            <a:endParaRPr lang="de-CH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Neubau Hallenbad /Wohnbauentwicklung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05DB4D2-2B7A-A75B-F551-3B880F7618AC}"/>
              </a:ext>
            </a:extLst>
          </p:cNvPr>
          <p:cNvSpPr/>
          <p:nvPr/>
        </p:nvSpPr>
        <p:spPr>
          <a:xfrm>
            <a:off x="5233715" y="5644037"/>
            <a:ext cx="1814701" cy="16115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F48DD35-A826-0A47-217F-C508BA9A325B}"/>
              </a:ext>
            </a:extLst>
          </p:cNvPr>
          <p:cNvSpPr/>
          <p:nvPr/>
        </p:nvSpPr>
        <p:spPr>
          <a:xfrm>
            <a:off x="7033671" y="4462447"/>
            <a:ext cx="1803629" cy="16115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Werkhof</a:t>
            </a:r>
          </a:p>
        </p:txBody>
      </p:sp>
    </p:spTree>
    <p:extLst>
      <p:ext uri="{BB962C8B-B14F-4D97-AF65-F5344CB8AC3E}">
        <p14:creationId xmlns:p14="http://schemas.microsoft.com/office/powerpoint/2010/main" val="565546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Breitbild</PresentationFormat>
  <Paragraphs>118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Astrid Hutter</dc:creator>
  <cp:lastModifiedBy>Astrid Hutter</cp:lastModifiedBy>
  <cp:revision>32</cp:revision>
  <dcterms:created xsi:type="dcterms:W3CDTF">2021-02-08T16:30:30Z</dcterms:created>
  <dcterms:modified xsi:type="dcterms:W3CDTF">2025-01-13T14:38:06Z</dcterms:modified>
</cp:coreProperties>
</file>